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92" r:id="rId4"/>
    <p:sldId id="258" r:id="rId5"/>
    <p:sldId id="281" r:id="rId6"/>
    <p:sldId id="286" r:id="rId7"/>
    <p:sldId id="282" r:id="rId8"/>
    <p:sldId id="283" r:id="rId9"/>
    <p:sldId id="284" r:id="rId10"/>
    <p:sldId id="287" r:id="rId11"/>
    <p:sldId id="288" r:id="rId12"/>
    <p:sldId id="285" r:id="rId13"/>
    <p:sldId id="278" r:id="rId14"/>
    <p:sldId id="290" r:id="rId15"/>
    <p:sldId id="291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02EF6-822B-48A1-A2A2-D8DED31A7B0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E4CBC-D3D7-4193-AC91-150744CB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9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E4CBC-D3D7-4193-AC91-150744CB42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0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353272"/>
            <a:ext cx="7543800" cy="152400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NewRoman,Bold"/>
              </a:rPr>
              <a:t>ЭЛЕМЕНТЫ ИНФОРМАЦИОННЫХ </a:t>
            </a:r>
            <a:r>
              <a:rPr lang="ru-RU" sz="5400" b="1" dirty="0" smtClean="0">
                <a:solidFill>
                  <a:srgbClr val="FF0000"/>
                </a:solidFill>
                <a:latin typeface="TimesNewRoman,Bold"/>
              </a:rPr>
              <a:t>СИСТЕМ РОБОТОВ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2" descr="ÐÐ°ÑÑÐ¸Ð½ÐºÐ¸ Ð¿Ð¾ Ð·Ð°Ð¿ÑÐ¾ÑÑ Ð­ÐÐÐÐÐÐ¢Ð« ÐÐÐ¤ÐÐ ÐÐÐ¦ÐÐÐÐÐ«Ð¥ Ð¡ÐÐ¡Ð¢ÐÐ ÑÐ¾Ð±Ð¾Ñ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192688" cy="30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</p:spTree>
    <p:extLst>
      <p:ext uri="{BB962C8B-B14F-4D97-AF65-F5344CB8AC3E}">
        <p14:creationId xmlns:p14="http://schemas.microsoft.com/office/powerpoint/2010/main" val="403255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1051" y="404664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cs typeface="Arial" panose="020B0604020202020204" pitchFamily="34" charset="0"/>
              </a:rPr>
              <a:t>Сенсорные системы </a:t>
            </a:r>
            <a:r>
              <a:rPr lang="ru-RU" i="1" dirty="0">
                <a:solidFill>
                  <a:srgbClr val="FF0000"/>
                </a:solidFill>
                <a:cs typeface="Arial" panose="020B0604020202020204" pitchFamily="34" charset="0"/>
              </a:rPr>
              <a:t>ближнего действия </a:t>
            </a:r>
            <a:r>
              <a:rPr lang="ru-RU" dirty="0">
                <a:cs typeface="Arial" panose="020B0604020202020204" pitchFamily="34" charset="0"/>
              </a:rPr>
              <a:t>обеспечивают информацией об объектах, расположенных в непосредственной близости от рабочего органа манипулятора или корпуса робота, т. е. на расстояниях, соизмеримых с их размерами. К таким системам относятся оптические локаторы и дальномеры, дистанционные измерители плотности грунта и т. п. Такие бесконтактные устройства технически сложнее контактных, но позволяют роботу выполнять задания с большой скоростью, заранее выдавая информацию о различных объектах и средах до соприкосновения с ними.</a:t>
            </a:r>
          </a:p>
          <a:p>
            <a:pPr indent="457200" algn="just"/>
            <a:r>
              <a:rPr lang="ru-RU" dirty="0">
                <a:cs typeface="Arial" panose="020B0604020202020204" pitchFamily="34" charset="0"/>
              </a:rPr>
              <a:t>Сенсорные системы </a:t>
            </a:r>
            <a:r>
              <a:rPr lang="ru-RU" i="1" dirty="0">
                <a:solidFill>
                  <a:srgbClr val="FF0000"/>
                </a:solidFill>
                <a:cs typeface="Arial" panose="020B0604020202020204" pitchFamily="34" charset="0"/>
              </a:rPr>
              <a:t>дальнего действия </a:t>
            </a:r>
            <a:r>
              <a:rPr lang="ru-RU" dirty="0">
                <a:cs typeface="Arial" panose="020B0604020202020204" pitchFamily="34" charset="0"/>
              </a:rPr>
              <a:t>служат для получения информации о внешней среде в объеме всей рабочей зоны манипуляторов робота и окружающей среды мобильного робота.</a:t>
            </a:r>
          </a:p>
          <a:p>
            <a:pPr indent="457200" algn="just"/>
            <a:r>
              <a:rPr lang="ru-RU" dirty="0">
                <a:cs typeface="Arial" panose="020B0604020202020204" pitchFamily="34" charset="0"/>
              </a:rPr>
              <a:t>Сенсорные системы </a:t>
            </a:r>
            <a:r>
              <a:rPr lang="ru-RU" i="1" dirty="0">
                <a:solidFill>
                  <a:srgbClr val="FF0000"/>
                </a:solidFill>
                <a:cs typeface="Arial" panose="020B0604020202020204" pitchFamily="34" charset="0"/>
              </a:rPr>
              <a:t>сверхдальнего действия </a:t>
            </a:r>
            <a:r>
              <a:rPr lang="ru-RU" dirty="0">
                <a:cs typeface="Arial" panose="020B0604020202020204" pitchFamily="34" charset="0"/>
              </a:rPr>
              <a:t>применяются главным образом в мобильных роботах. К ним относятся различные навигационные системы, локаторы и другие сенсорные системы соответствующей дальности действия. Эти устройства находят применение и в стационарных роботах при работе с подвижными объектами, чтобы заранее предвидеть их появление в рабочей зоне.</a:t>
            </a:r>
          </a:p>
          <a:p>
            <a:pPr indent="457200" algn="just"/>
            <a:r>
              <a:rPr lang="ru-RU" dirty="0">
                <a:cs typeface="Arial" panose="020B0604020202020204" pitchFamily="34" charset="0"/>
              </a:rPr>
              <a:t>Сенсорные системы </a:t>
            </a:r>
            <a:r>
              <a:rPr lang="ru-RU" i="1" dirty="0">
                <a:solidFill>
                  <a:srgbClr val="FF0000"/>
                </a:solidFill>
                <a:cs typeface="Arial" panose="020B0604020202020204" pitchFamily="34" charset="0"/>
              </a:rPr>
              <a:t>дальнего и сверхдальнего действия </a:t>
            </a:r>
            <a:r>
              <a:rPr lang="ru-RU" dirty="0">
                <a:cs typeface="Arial" panose="020B0604020202020204" pitchFamily="34" charset="0"/>
              </a:rPr>
              <a:t>могут размещаться как на роботе, так и вне его (для получения информации со стороны).</a:t>
            </a:r>
          </a:p>
        </p:txBody>
      </p:sp>
    </p:spTree>
    <p:extLst>
      <p:ext uri="{BB962C8B-B14F-4D97-AF65-F5344CB8AC3E}">
        <p14:creationId xmlns:p14="http://schemas.microsoft.com/office/powerpoint/2010/main" val="73914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04664"/>
            <a:ext cx="77048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cs typeface="Arial" panose="020B0604020202020204" pitchFamily="34" charset="0"/>
              </a:rPr>
              <a:t>В </a:t>
            </a:r>
            <a:r>
              <a:rPr lang="ru-RU" sz="2200" i="1" dirty="0">
                <a:solidFill>
                  <a:srgbClr val="FF0000"/>
                </a:solidFill>
                <a:cs typeface="Arial" panose="020B0604020202020204" pitchFamily="34" charset="0"/>
              </a:rPr>
              <a:t>бесконтактных сенсорных системах </a:t>
            </a:r>
            <a:r>
              <a:rPr lang="ru-RU" sz="2200" dirty="0">
                <a:cs typeface="Arial" panose="020B0604020202020204" pitchFamily="34" charset="0"/>
              </a:rPr>
              <a:t>для получения требуемой информации используются излучаемые ими специальные сигналы (оптические, радиотехнические, ультразвуковые и т. д.) и естественные излучения среды и ее объектов. В зависимости от этого различают </a:t>
            </a:r>
            <a:r>
              <a:rPr lang="ru-RU" sz="2200" i="1" dirty="0">
                <a:solidFill>
                  <a:srgbClr val="7030A0"/>
                </a:solidFill>
                <a:cs typeface="Arial" panose="020B0604020202020204" pitchFamily="34" charset="0"/>
              </a:rPr>
              <a:t>активные</a:t>
            </a:r>
            <a:r>
              <a:rPr lang="ru-RU" sz="2200" dirty="0">
                <a:solidFill>
                  <a:srgbClr val="7030A0"/>
                </a:solidFill>
                <a:cs typeface="Arial" panose="020B0604020202020204" pitchFamily="34" charset="0"/>
              </a:rPr>
              <a:t> и </a:t>
            </a:r>
            <a:r>
              <a:rPr lang="ru-RU" sz="2200" i="1" dirty="0">
                <a:solidFill>
                  <a:srgbClr val="7030A0"/>
                </a:solidFill>
                <a:cs typeface="Arial" panose="020B0604020202020204" pitchFamily="34" charset="0"/>
              </a:rPr>
              <a:t>пассивные</a:t>
            </a:r>
            <a:r>
              <a:rPr lang="ru-RU" sz="22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ru-RU" sz="2200" i="1" dirty="0">
                <a:solidFill>
                  <a:srgbClr val="7030A0"/>
                </a:solidFill>
                <a:cs typeface="Arial" panose="020B0604020202020204" pitchFamily="34" charset="0"/>
              </a:rPr>
              <a:t>сенсорные системы</a:t>
            </a:r>
            <a:r>
              <a:rPr lang="ru-RU" sz="2200" dirty="0">
                <a:solidFill>
                  <a:srgbClr val="7030A0"/>
                </a:solidFill>
                <a:cs typeface="Arial" panose="020B0604020202020204" pitchFamily="34" charset="0"/>
              </a:rPr>
              <a:t>. </a:t>
            </a:r>
            <a:endParaRPr lang="ru-RU" sz="2200" dirty="0" smtClean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indent="457200" algn="just"/>
            <a:r>
              <a:rPr lang="ru-RU" sz="2200" i="1" dirty="0" smtClean="0">
                <a:solidFill>
                  <a:srgbClr val="7030A0"/>
                </a:solidFill>
                <a:cs typeface="Arial" panose="020B0604020202020204" pitchFamily="34" charset="0"/>
              </a:rPr>
              <a:t>Активные </a:t>
            </a:r>
            <a:r>
              <a:rPr lang="ru-RU" sz="2200" i="1" dirty="0">
                <a:solidFill>
                  <a:srgbClr val="7030A0"/>
                </a:solidFill>
                <a:cs typeface="Arial" panose="020B0604020202020204" pitchFamily="34" charset="0"/>
              </a:rPr>
              <a:t>сенсорные системы </a:t>
            </a:r>
            <a:r>
              <a:rPr lang="ru-RU" sz="2200" dirty="0">
                <a:cs typeface="Arial" panose="020B0604020202020204" pitchFamily="34" charset="0"/>
              </a:rPr>
              <a:t>имеют передатчик, излучающий первичный сигнал, и приемник, регистрирующий прошедший через среду прямой сигнал или вторичный сигнал, отраженный от объектов среды или сгенерированный ими под воздействием первичного сигнала. </a:t>
            </a:r>
            <a:endParaRPr lang="ru-RU" sz="2200" dirty="0" smtClean="0">
              <a:cs typeface="Arial" panose="020B0604020202020204" pitchFamily="34" charset="0"/>
            </a:endParaRPr>
          </a:p>
          <a:p>
            <a:pPr indent="457200" algn="just"/>
            <a:r>
              <a:rPr lang="ru-RU" sz="2200" i="1" dirty="0" smtClean="0">
                <a:solidFill>
                  <a:srgbClr val="7030A0"/>
                </a:solidFill>
                <a:cs typeface="Arial" panose="020B0604020202020204" pitchFamily="34" charset="0"/>
              </a:rPr>
              <a:t>Пассивные </a:t>
            </a:r>
            <a:r>
              <a:rPr lang="ru-RU" sz="2200" i="1" dirty="0">
                <a:solidFill>
                  <a:srgbClr val="7030A0"/>
                </a:solidFill>
                <a:cs typeface="Arial" panose="020B0604020202020204" pitchFamily="34" charset="0"/>
              </a:rPr>
              <a:t>системы </a:t>
            </a:r>
            <a:r>
              <a:rPr lang="ru-RU" sz="2200" dirty="0">
                <a:cs typeface="Arial" panose="020B0604020202020204" pitchFamily="34" charset="0"/>
              </a:rPr>
              <a:t>имеют только приемное устройство, а роль излучателя играют сами объекты внешней среды. Поэтому пассивные сенсорные системы обычно проще и дешевле активных, но менее универсальны. Для некоторых применений важна также скрытность действия пассивных систем.</a:t>
            </a:r>
          </a:p>
        </p:txBody>
      </p:sp>
    </p:spTree>
    <p:extLst>
      <p:ext uri="{BB962C8B-B14F-4D97-AF65-F5344CB8AC3E}">
        <p14:creationId xmlns:p14="http://schemas.microsoft.com/office/powerpoint/2010/main" val="207080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76672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cs typeface="Arial" panose="020B0604020202020204" pitchFamily="34" charset="0"/>
              </a:rPr>
              <a:t>Заметим, что все органы чувств человека являются пассивными. Однако у некоторых животных, у которых такого типа системы и прежде всего зрение не обеспечивают их необходимой информацией, существуют и активные сенсорные системы (летучие мыши, дельфины).</a:t>
            </a:r>
          </a:p>
          <a:p>
            <a:pPr indent="457200" algn="just"/>
            <a:r>
              <a:rPr lang="ru-RU" sz="2000" dirty="0">
                <a:cs typeface="Arial" panose="020B0604020202020204" pitchFamily="34" charset="0"/>
              </a:rPr>
              <a:t>Для очувствления роботов наиболее широкое применение получили </a:t>
            </a:r>
            <a:r>
              <a:rPr lang="ru-RU" sz="2000" i="1" dirty="0">
                <a:solidFill>
                  <a:srgbClr val="0070C0"/>
                </a:solidFill>
                <a:cs typeface="Arial" panose="020B0604020202020204" pitchFamily="34" charset="0"/>
              </a:rPr>
              <a:t>системы технического зрения, локационные, </a:t>
            </a:r>
            <a:r>
              <a:rPr lang="ru-RU" sz="2000" i="1" dirty="0" err="1">
                <a:solidFill>
                  <a:srgbClr val="0070C0"/>
                </a:solidFill>
                <a:cs typeface="Arial" panose="020B0604020202020204" pitchFamily="34" charset="0"/>
              </a:rPr>
              <a:t>силомоментные</a:t>
            </a:r>
            <a:r>
              <a:rPr lang="ru-RU" sz="2000" i="1" dirty="0">
                <a:solidFill>
                  <a:srgbClr val="0070C0"/>
                </a:solidFill>
                <a:cs typeface="Arial" panose="020B0604020202020204" pitchFamily="34" charset="0"/>
              </a:rPr>
              <a:t> и тактильные системы</a:t>
            </a:r>
            <a:r>
              <a:rPr lang="ru-RU" sz="2000" dirty="0">
                <a:cs typeface="Arial" panose="020B0604020202020204" pitchFamily="34" charset="0"/>
              </a:rPr>
              <a:t>. Самыми универсальными из них являются системы технического зрения.</a:t>
            </a:r>
          </a:p>
          <a:p>
            <a:pPr indent="457200" algn="just"/>
            <a:r>
              <a:rPr lang="ru-RU" sz="2000" dirty="0">
                <a:cs typeface="Arial" panose="020B0604020202020204" pitchFamily="34" charset="0"/>
              </a:rPr>
              <a:t>Требования, предъявляемые к сенсорным системам, существенно зависят от того уровня системы управления, на котором используется их информация. В частности, наибольшее быстродействие должны иметь сенсорные системы, используемые на уровнях управления, функционирующих в реальном времени, с неизбежным при этом упрощением этой информации. Наоборот, на стратегическом уровне управления поведением робота требуется наиболее полная информация в ущерб, возможно, быстродействию.</a:t>
            </a:r>
          </a:p>
        </p:txBody>
      </p:sp>
    </p:spTree>
    <p:extLst>
      <p:ext uri="{BB962C8B-B14F-4D97-AF65-F5344CB8AC3E}">
        <p14:creationId xmlns:p14="http://schemas.microsoft.com/office/powerpoint/2010/main" val="377271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cs typeface="Arial" panose="020B0604020202020204" pitchFamily="34" charset="0"/>
              </a:rPr>
              <a:t>Основной характеризующий их признак — это </a:t>
            </a:r>
            <a:r>
              <a:rPr lang="ru-RU" i="1" dirty="0">
                <a:solidFill>
                  <a:srgbClr val="FF0000"/>
                </a:solidFill>
                <a:cs typeface="Arial" panose="020B0604020202020204" pitchFamily="34" charset="0"/>
              </a:rPr>
              <a:t>выявляемая величина</a:t>
            </a:r>
            <a:r>
              <a:rPr lang="ru-RU" dirty="0">
                <a:cs typeface="Arial" panose="020B0604020202020204" pitchFamily="34" charset="0"/>
              </a:rPr>
              <a:t>. </a:t>
            </a:r>
            <a:endParaRPr lang="ru-RU" dirty="0" smtClean="0">
              <a:cs typeface="Arial" panose="020B0604020202020204" pitchFamily="34" charset="0"/>
            </a:endParaRPr>
          </a:p>
          <a:p>
            <a:pPr indent="457200" algn="just"/>
            <a:r>
              <a:rPr lang="ru-RU" dirty="0" smtClean="0">
                <a:cs typeface="Arial" panose="020B0604020202020204" pitchFamily="34" charset="0"/>
              </a:rPr>
              <a:t>Созданы </a:t>
            </a:r>
            <a:r>
              <a:rPr lang="ru-RU" dirty="0">
                <a:cs typeface="Arial" panose="020B0604020202020204" pitchFamily="34" charset="0"/>
              </a:rPr>
              <a:t>и производятся </a:t>
            </a:r>
            <a:r>
              <a:rPr lang="ru-RU" i="1" dirty="0">
                <a:solidFill>
                  <a:srgbClr val="7030A0"/>
                </a:solidFill>
                <a:cs typeface="Arial" panose="020B0604020202020204" pitchFamily="34" charset="0"/>
              </a:rPr>
              <a:t>датчики всех величин</a:t>
            </a:r>
            <a:r>
              <a:rPr lang="ru-RU" dirty="0">
                <a:cs typeface="Arial" panose="020B0604020202020204" pitchFamily="34" charset="0"/>
              </a:rPr>
              <a:t>, которые используются в современных технических системах: </a:t>
            </a:r>
            <a:endParaRPr lang="ru-RU" dirty="0" smtClean="0">
              <a:cs typeface="Arial" panose="020B0604020202020204" pitchFamily="34" charset="0"/>
            </a:endParaRPr>
          </a:p>
          <a:p>
            <a:pPr indent="457200" algn="just"/>
            <a:r>
              <a:rPr lang="ru-RU" dirty="0" smtClean="0">
                <a:cs typeface="Arial" panose="020B0604020202020204" pitchFamily="34" charset="0"/>
              </a:rPr>
              <a:t>механические </a:t>
            </a:r>
            <a:r>
              <a:rPr lang="ru-RU" dirty="0">
                <a:cs typeface="Arial" panose="020B0604020202020204" pitchFamily="34" charset="0"/>
              </a:rPr>
              <a:t>величины (перемещение, усилие, скорость, ускорение), </a:t>
            </a:r>
            <a:endParaRPr lang="ru-RU" dirty="0" smtClean="0">
              <a:cs typeface="Arial" panose="020B0604020202020204" pitchFamily="34" charset="0"/>
            </a:endParaRPr>
          </a:p>
          <a:p>
            <a:pPr indent="457200" algn="just"/>
            <a:r>
              <a:rPr lang="ru-RU" dirty="0" smtClean="0">
                <a:cs typeface="Arial" panose="020B0604020202020204" pitchFamily="34" charset="0"/>
              </a:rPr>
              <a:t>электрические </a:t>
            </a:r>
            <a:r>
              <a:rPr lang="ru-RU" dirty="0">
                <a:cs typeface="Arial" panose="020B0604020202020204" pitchFamily="34" charset="0"/>
              </a:rPr>
              <a:t>(напряжение, ток, частота, фаза, мощность), </a:t>
            </a:r>
            <a:endParaRPr lang="ru-RU" dirty="0" smtClean="0">
              <a:cs typeface="Arial" panose="020B0604020202020204" pitchFamily="34" charset="0"/>
            </a:endParaRPr>
          </a:p>
          <a:p>
            <a:pPr indent="457200" algn="just"/>
            <a:r>
              <a:rPr lang="ru-RU" dirty="0" smtClean="0">
                <a:cs typeface="Arial" panose="020B0604020202020204" pitchFamily="34" charset="0"/>
              </a:rPr>
              <a:t>тепловые</a:t>
            </a:r>
            <a:r>
              <a:rPr lang="ru-RU" dirty="0">
                <a:cs typeface="Arial" panose="020B0604020202020204" pitchFamily="34" charset="0"/>
              </a:rPr>
              <a:t>, </a:t>
            </a:r>
            <a:r>
              <a:rPr lang="ru-RU" dirty="0" smtClean="0">
                <a:cs typeface="Arial" panose="020B0604020202020204" pitchFamily="34" charset="0"/>
              </a:rPr>
              <a:t>оптические</a:t>
            </a:r>
            <a:r>
              <a:rPr lang="ru-RU" dirty="0">
                <a:cs typeface="Arial" panose="020B0604020202020204" pitchFamily="34" charset="0"/>
              </a:rPr>
              <a:t>, </a:t>
            </a:r>
            <a:r>
              <a:rPr lang="ru-RU" dirty="0" smtClean="0">
                <a:cs typeface="Arial" panose="020B0604020202020204" pitchFamily="34" charset="0"/>
              </a:rPr>
              <a:t>акустические</a:t>
            </a:r>
            <a:r>
              <a:rPr lang="ru-RU" dirty="0">
                <a:cs typeface="Arial" panose="020B0604020202020204" pitchFamily="34" charset="0"/>
              </a:rPr>
              <a:t>, </a:t>
            </a:r>
            <a:r>
              <a:rPr lang="ru-RU" dirty="0" smtClean="0">
                <a:cs typeface="Arial" panose="020B0604020202020204" pitchFamily="34" charset="0"/>
              </a:rPr>
              <a:t>магнитные </a:t>
            </a:r>
            <a:r>
              <a:rPr lang="ru-RU" dirty="0">
                <a:cs typeface="Arial" panose="020B0604020202020204" pitchFamily="34" charset="0"/>
              </a:rPr>
              <a:t>и т. д. </a:t>
            </a:r>
            <a:endParaRPr lang="ru-RU" dirty="0" smtClean="0"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pic>
        <p:nvPicPr>
          <p:cNvPr id="1032" name="Picture 8" descr="Care-o-Bot. ÐÐ¾ÑÐ¿ÑÑ ÑÑÐ¾Ð¹ Ð¼Ð¾Ð´ÐµÐ»Ð¸ ÑÐ¾ÑÑÐ¾Ð¸Ñ Ð¸Ð· Ð´ÐµÑÐ°Ð»ÐµÐ¹, Ð¿ÑÐ¸Ð¼ÐµÐ½ÑÐµÐ¼ÑÑ Ð´Ð»Ñ Ð¿ÑÐ¾Ð¼ÑÑÐ»ÐµÐ½Ð½ÑÑ ÑÐ¾Ð±Ð¾ÑÐ¾Ð². Ð ÐºÐ°ÑÐµÑÑÐ²Ðµ Ð¸Ð½ÑÐµÐ»Ð»ÐµÐºÑÑÐ°Ð»ÑÐ½Ð¾Ð¹ Â«Ð½Ð°ÑÐ¸Ð½ÐºÐ¸Â» Ð¸ÑÐ¿Ð¾Ð»ÑÐ·ÑÑÑÑÑ Ð¾Ð±ÑÑÐ½Ð¾Ðµ ÐºÐ¾Ð¼Ð¿ÑÑÑÐµÑÐ½Ð¾Ðµ Â«Ð¶ÐµÐ»ÐµÐ·Ð¾Â» Ð¸ ÑÐµÐ½ÑÐ¾Ñ Microsoft Kinec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40" y="2420888"/>
            <a:ext cx="3966083" cy="336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988840"/>
            <a:ext cx="4464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i="1" dirty="0">
                <a:solidFill>
                  <a:srgbClr val="7030A0"/>
                </a:solidFill>
                <a:cs typeface="Arial" panose="020B0604020202020204" pitchFamily="34" charset="0"/>
              </a:rPr>
              <a:t>Вторая</a:t>
            </a:r>
            <a:r>
              <a:rPr lang="ru-RU" dirty="0">
                <a:cs typeface="Arial" panose="020B0604020202020204" pitchFamily="34" charset="0"/>
              </a:rPr>
              <a:t> важная классификация датчиков выполняется по принципу действия, т. е. по принципу преобразования интересующих нас величин в пригодную для последующего использования, чаще всего, как выше отмечено, в электрическую величину. По этому признаку различают датчики: </a:t>
            </a:r>
          </a:p>
          <a:p>
            <a:pPr indent="457200" algn="just"/>
            <a:r>
              <a:rPr lang="ru-RU" dirty="0">
                <a:cs typeface="Arial" panose="020B0604020202020204" pitchFamily="34" charset="0"/>
              </a:rPr>
              <a:t>тензометрические, </a:t>
            </a:r>
          </a:p>
          <a:p>
            <a:pPr indent="457200" algn="just"/>
            <a:r>
              <a:rPr lang="ru-RU" dirty="0">
                <a:cs typeface="Arial" panose="020B0604020202020204" pitchFamily="34" charset="0"/>
              </a:rPr>
              <a:t>пьезоэлектрические, </a:t>
            </a:r>
          </a:p>
          <a:p>
            <a:pPr indent="457200" algn="just"/>
            <a:r>
              <a:rPr lang="ru-RU" dirty="0">
                <a:cs typeface="Arial" panose="020B0604020202020204" pitchFamily="34" charset="0"/>
              </a:rPr>
              <a:t>емкостные, </a:t>
            </a:r>
          </a:p>
          <a:p>
            <a:pPr indent="457200" algn="just"/>
            <a:r>
              <a:rPr lang="ru-RU" dirty="0">
                <a:cs typeface="Arial" panose="020B0604020202020204" pitchFamily="34" charset="0"/>
              </a:rPr>
              <a:t>индуктивные, </a:t>
            </a:r>
          </a:p>
          <a:p>
            <a:pPr indent="457200" algn="just"/>
            <a:r>
              <a:rPr lang="ru-RU" dirty="0">
                <a:cs typeface="Arial" panose="020B0604020202020204" pitchFamily="34" charset="0"/>
              </a:rPr>
              <a:t>гальваномагнитные (на эффекте Холла), </a:t>
            </a:r>
          </a:p>
          <a:p>
            <a:pPr indent="457200" algn="just"/>
            <a:r>
              <a:rPr lang="ru-RU" dirty="0">
                <a:cs typeface="Arial" panose="020B0604020202020204" pitchFamily="34" charset="0"/>
              </a:rPr>
              <a:t>термопары и др.</a:t>
            </a:r>
          </a:p>
        </p:txBody>
      </p:sp>
    </p:spTree>
    <p:extLst>
      <p:ext uri="{BB962C8B-B14F-4D97-AF65-F5344CB8AC3E}">
        <p14:creationId xmlns:p14="http://schemas.microsoft.com/office/powerpoint/2010/main" val="274375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 Ð¾Ð±Ð¾Ñ Quince Ð² ÑÐµÐ°ÐºÑÐ¾ÑÐµ 'Ð¤ÑÐºÑÑÐ¸Ð¼Ð°'. Ð§ÑÐ¾Ð±Ñ Ð¿ÑÐ¾Ð°Ð½Ð°Ð»Ð¸Ð·Ð¸ÑÐ¾Ð²Ð°ÑÑ Ð¾Ð±ÑÑÐ°Ð½Ð¾Ð²ÐºÑ Ð² Ð·Ð´Ð°Ð½Ð¸Ð¸ ÑÐµÐ°ÐºÑÐ¾ÑÐ° ÐÐ­Ð¡ Â«Ð¤ÑÐºÑÑÐ¸Ð¼Ð°Â», Ð¿Ð¾ÑÑÐµÐ±Ð¾Ð²Ð°Ð»Ð¾ÑÑ Ð´Ð²Ð° ÑÐ¾Ð±Ð¾ÑÐ°: Quince 1 Ð´ÐµÐ»Ð°Ð» ÑÐ¾ÑÐ¾Ð³ÑÐ°ÑÐ¸Ð¸ Ð¸ Ð¿ÑÐ¾Ð¸Ð·Ð²Ð¾Ð´Ð¸Ð» Ð·Ð°Ð¼ÐµÑÑ ÑÑÐ¾Ð²Ð½Ñ ÑÐ°Ð´Ð¸Ð°ÑÐ¸Ð¸, Ð° Quince 2 Ð¿ÐµÑÐµÐ´Ð°Ð²Ð°Ð» Ð¿Ð¾Ð»ÑÑÐµÐ½Ð½ÑÐµ Ð´Ð°Ð½Ð½ÑÐµ Ð½Ð°ÑÐ¾Ð´ÑÑÐ¸Ð¼ÑÑ ÑÐ½Ð°ÑÑÐ¶Ð¸ ÑÐ¿Ð°ÑÐ°ÑÐµÐ»ÑÐ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6" y="1244322"/>
            <a:ext cx="49149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92080" y="1484784"/>
            <a:ext cx="3726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Робот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Quince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в реакторе «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Фукусима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». Чтобы проанализировать обстановку в здании реактора АЭС «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Фукусима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», потребовалось два робота: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Quince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1 делал фотографии и производил замеры уровня радиации, а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Quince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2 передавал полученные данные находящимся снаружи спасателям.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40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pic>
        <p:nvPicPr>
          <p:cNvPr id="36866" name="Picture 2" descr="Ð Ð¾Ð±Ð¾Ñ Cheetah (Ð¾Ñ Ð°Ð½Ð³Ð». Â«Ð³ÐµÐ¿Ð°ÑÐ´Â») Ð¿ÑÐ¾Ð¸Ð·Ð²Ð¾Ð´ÑÑÐ²Ð° ÐºÐ¾Ð¼Ð¿Ð°Ð½Ð¸Ð¸ Boston Dynamics Ð¾ÑÐ½Ð°ÑÐµÐ½ Ð´Ð²Ð¸Ð¶Ð¸ÑÐµÐ»ÐµÐ¼, ÑÐ¾Ð·Ð´Ð°Ð½Ð½ÑÐ¼ Ð¿Ð¾ Ð¾Ð±ÑÐ°Ð·ÑÑ Ð½Ð¾Ð³ Ð³ÐµÐ¿Ð°ÑÐ´Ð°. ÐÐ¾ Ð²ÑÐµÐ¼Ñ Ð±ÐµÐ³Ð° ÑÑÐ¾Ñ ÑÐ°Ð¼ÑÐ¹ Ð±ÑÑÑÑÑÐ¹ Ð½Ð° ÑÐµÐ³Ð¾Ð´Ð½ÑÑÐ½Ð¸Ð¹ Ð´ÐµÐ½Ñ ÑÐ¾Ð±Ð¾Ñ Ð´Ð¾ÑÑÐ¸Ð³Ð°ÐµÑ Ð¼Ð°ÐºÑÐ¸Ð¼Ð°Ð»ÑÐ½Ð¾Ð¹ ÑÐºÐ¾ÑÐ¾ÑÑÐ¸ Ð¿ÑÐ¸Ð¼ÐµÑÐ½Ð¾ Ð² 30 ÐºÐ¼/Ñ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2" y="908720"/>
            <a:ext cx="634597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54247" y="594882"/>
            <a:ext cx="22897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Робот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Cheetah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(от англ. «гепард») производства компании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Boston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Dynamics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оснащен движителем, созданным по образцу ног гепарда. Во время бега этот самый быстрый на сегодняшний день робот достигает максимальной скорости примерно в 30 км/ч.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892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10952"/>
            <a:ext cx="7543800" cy="3886200"/>
          </a:xfrm>
        </p:spPr>
        <p:txBody>
          <a:bodyPr>
            <a:noAutofit/>
          </a:bodyPr>
          <a:lstStyle/>
          <a:p>
            <a:pPr marL="0" lvl="0" indent="274320">
              <a:spcBef>
                <a:spcPts val="0"/>
              </a:spcBef>
            </a:pPr>
            <a:r>
              <a:rPr lang="ru-RU" sz="1800" dirty="0">
                <a:solidFill>
                  <a:srgbClr val="0070C0"/>
                </a:solidFill>
              </a:rPr>
              <a:t>Информационное устройства и системы имеют следующее количество уровней управления: </a:t>
            </a:r>
            <a:r>
              <a:rPr lang="ru-RU" sz="1800" i="1" dirty="0">
                <a:solidFill>
                  <a:srgbClr val="0070C0"/>
                </a:solidFill>
              </a:rPr>
              <a:t>2, 3, 4 (каких?).</a:t>
            </a:r>
          </a:p>
          <a:p>
            <a:pPr marL="0" lvl="0" indent="274320">
              <a:spcBef>
                <a:spcPts val="0"/>
              </a:spcBef>
            </a:pPr>
            <a:r>
              <a:rPr lang="ru-RU" sz="1800" dirty="0">
                <a:solidFill>
                  <a:srgbClr val="0070C0"/>
                </a:solidFill>
              </a:rPr>
              <a:t>Укажите правильный ответ: информационные устройства и системы со­стоят из:</a:t>
            </a:r>
          </a:p>
          <a:p>
            <a:pPr marL="0" indent="274320">
              <a:spcBef>
                <a:spcPts val="0"/>
              </a:spcBef>
            </a:pPr>
            <a:r>
              <a:rPr lang="ru-RU" sz="1800" i="1" dirty="0">
                <a:solidFill>
                  <a:srgbClr val="0070C0"/>
                </a:solidFill>
              </a:rPr>
              <a:t>- внешних подсистем и внутренних подсистем;</a:t>
            </a:r>
            <a:endParaRPr lang="ru-RU" sz="1800" dirty="0">
              <a:solidFill>
                <a:srgbClr val="0070C0"/>
              </a:solidFill>
            </a:endParaRPr>
          </a:p>
          <a:p>
            <a:pPr marL="0" indent="274320">
              <a:spcBef>
                <a:spcPts val="0"/>
              </a:spcBef>
            </a:pPr>
            <a:r>
              <a:rPr lang="ru-RU" sz="1800" i="1" dirty="0">
                <a:solidFill>
                  <a:srgbClr val="0070C0"/>
                </a:solidFill>
              </a:rPr>
              <a:t>- системы очувствления и систем технического зрения;</a:t>
            </a:r>
            <a:endParaRPr lang="ru-RU" sz="1800" dirty="0">
              <a:solidFill>
                <a:srgbClr val="0070C0"/>
              </a:solidFill>
            </a:endParaRPr>
          </a:p>
          <a:p>
            <a:pPr marL="0" indent="274320">
              <a:spcBef>
                <a:spcPts val="0"/>
              </a:spcBef>
            </a:pPr>
            <a:r>
              <a:rPr lang="ru-RU" sz="1800" i="1" dirty="0">
                <a:solidFill>
                  <a:srgbClr val="0070C0"/>
                </a:solidFill>
              </a:rPr>
              <a:t>- датчиков положения звеньев и датчиков внутренней диагностики.</a:t>
            </a:r>
            <a:endParaRPr lang="ru-RU" sz="1800" dirty="0">
              <a:solidFill>
                <a:srgbClr val="0070C0"/>
              </a:solidFill>
            </a:endParaRPr>
          </a:p>
          <a:p>
            <a:pPr marL="0" lvl="0" indent="274320">
              <a:spcBef>
                <a:spcPts val="0"/>
              </a:spcBef>
            </a:pPr>
            <a:r>
              <a:rPr lang="ru-RU" sz="1800" dirty="0">
                <a:solidFill>
                  <a:srgbClr val="0070C0"/>
                </a:solidFill>
              </a:rPr>
              <a:t>Информационные системы роботов можно разделить по функциональному признаку на 2 группы: </a:t>
            </a:r>
            <a:r>
              <a:rPr lang="ru-RU" sz="1800" i="1" dirty="0">
                <a:solidFill>
                  <a:srgbClr val="0070C0"/>
                </a:solidFill>
              </a:rPr>
              <a:t>Какие?</a:t>
            </a:r>
            <a:endParaRPr lang="ru-RU" sz="1800" dirty="0">
              <a:solidFill>
                <a:srgbClr val="0070C0"/>
              </a:solidFill>
            </a:endParaRPr>
          </a:p>
          <a:p>
            <a:pPr marL="0" lvl="0" indent="274320">
              <a:spcBef>
                <a:spcPts val="0"/>
              </a:spcBef>
            </a:pPr>
            <a:r>
              <a:rPr lang="ru-RU" sz="1800" dirty="0">
                <a:solidFill>
                  <a:srgbClr val="0070C0"/>
                </a:solidFill>
              </a:rPr>
              <a:t>По выявляемым </a:t>
            </a:r>
            <a:r>
              <a:rPr lang="ru-RU" sz="1800" i="1" dirty="0">
                <a:solidFill>
                  <a:srgbClr val="0070C0"/>
                </a:solidFill>
              </a:rPr>
              <a:t>свойствам и параметрам </a:t>
            </a:r>
            <a:r>
              <a:rPr lang="ru-RU" sz="1800" dirty="0">
                <a:solidFill>
                  <a:srgbClr val="0070C0"/>
                </a:solidFill>
              </a:rPr>
              <a:t>сенсорные системы роботов можно разделить на следующие 3 группы: </a:t>
            </a:r>
            <a:r>
              <a:rPr lang="ru-RU" sz="1800" i="1" dirty="0">
                <a:solidFill>
                  <a:srgbClr val="0070C0"/>
                </a:solidFill>
              </a:rPr>
              <a:t>Какие?</a:t>
            </a:r>
            <a:endParaRPr lang="ru-RU" sz="1800" dirty="0">
              <a:solidFill>
                <a:srgbClr val="0070C0"/>
              </a:solidFill>
            </a:endParaRPr>
          </a:p>
          <a:p>
            <a:pPr marL="0" lvl="0" indent="274320">
              <a:spcBef>
                <a:spcPts val="0"/>
              </a:spcBef>
            </a:pPr>
            <a:r>
              <a:rPr lang="ru-RU" sz="1800" dirty="0">
                <a:solidFill>
                  <a:srgbClr val="0070C0"/>
                </a:solidFill>
              </a:rPr>
              <a:t>Сенсорные системы, обслуживающие манипуляторы, образуют 2 группы</a:t>
            </a:r>
            <a:r>
              <a:rPr lang="ru-RU" sz="1800" i="1" dirty="0">
                <a:solidFill>
                  <a:srgbClr val="0070C0"/>
                </a:solidFill>
              </a:rPr>
              <a:t>. Какие?</a:t>
            </a:r>
            <a:endParaRPr lang="ru-RU" sz="1800" dirty="0">
              <a:solidFill>
                <a:srgbClr val="0070C0"/>
              </a:solidFill>
            </a:endParaRPr>
          </a:p>
          <a:p>
            <a:pPr marL="0" lvl="0" indent="274320">
              <a:spcBef>
                <a:spcPts val="0"/>
              </a:spcBef>
            </a:pPr>
            <a:r>
              <a:rPr lang="ru-RU" sz="1800" dirty="0">
                <a:solidFill>
                  <a:srgbClr val="0070C0"/>
                </a:solidFill>
              </a:rPr>
              <a:t>Какие сенсорные системы применяются для очувствления рабочих органов манипуляторов и корпусов мобильных роботов?</a:t>
            </a:r>
          </a:p>
          <a:p>
            <a:pPr marL="0" lvl="0" indent="274320">
              <a:spcBef>
                <a:spcPts val="0"/>
              </a:spcBef>
            </a:pPr>
            <a:r>
              <a:rPr lang="ru-RU" sz="1800" dirty="0">
                <a:solidFill>
                  <a:srgbClr val="0070C0"/>
                </a:solidFill>
              </a:rPr>
              <a:t>В </a:t>
            </a:r>
            <a:r>
              <a:rPr lang="ru-RU" sz="1800" i="1" dirty="0">
                <a:solidFill>
                  <a:srgbClr val="0070C0"/>
                </a:solidFill>
              </a:rPr>
              <a:t>бесконтактных сенсорных системах </a:t>
            </a:r>
            <a:r>
              <a:rPr lang="ru-RU" sz="1800" dirty="0">
                <a:solidFill>
                  <a:srgbClr val="0070C0"/>
                </a:solidFill>
              </a:rPr>
              <a:t>для получения требуемой информации используются какие сигналы объектов</a:t>
            </a:r>
            <a:r>
              <a:rPr lang="ru-RU" sz="1800" dirty="0" smtClean="0">
                <a:solidFill>
                  <a:srgbClr val="0070C0"/>
                </a:solidFill>
              </a:rPr>
              <a:t>?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5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6" name="Picture 2" descr="Ð Ð¾Ð±Ð¾ÑÑ-Ð¿Ð¾Ð¼Ð¾ÑÐ½Ð¸ÐºÐ¸ Romeo Ð¸ RHEX. Ð¡Ð¾Ð¾ÑÐ½Ð¾ÑÐµÐ½Ð¸Ðµ ÑÐ°Ð·Ð¼ÐµÑÐ¾Ð² ÑÐ¾Ð±Ð¾ÑÐ¾Ð² Ð½Ð° Ð¸Ð·Ð¾Ð±ÑÐ°Ð¶ÐµÐ½Ð¸Ð¸ Ð¼Ð¾Ð¶ÐµÑ Ð½Ðµ ÑÐ¾Ð¾ÑÐ²ÐµÑÑÑÐ²Ð¾Ð²Ð°ÑÑ Ð½Ð°ÑÑÐ¾ÑÑÐ¸Ð¼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40000"/>
            <a:ext cx="1872208" cy="22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0156" y="404664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Тесты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повторения</a:t>
            </a:r>
            <a:endParaRPr lang="ru-RU" sz="1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понимают под «информацией» в области техники?</a:t>
            </a:r>
          </a:p>
          <a:p>
            <a:pPr>
              <a:tabLst>
                <a:tab pos="33782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	Часть знаний, которая используется для ориентирования, активного дей­ствия, управления.</a:t>
            </a:r>
          </a:p>
          <a:p>
            <a:pPr algn="just">
              <a:tabLst>
                <a:tab pos="33782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	Любые данные или сведения, которые кого-либо интересуют.</a:t>
            </a:r>
          </a:p>
          <a:p>
            <a:pPr algn="just">
              <a:tabLst>
                <a:tab pos="33782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	Сообщения, передаваемые в форме знаков или сигналов.</a:t>
            </a:r>
          </a:p>
          <a:p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сигнала, принимающий любые значения уровня, но в отдельные мо­менты времени: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Дискретно непрерывный.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Квантованный.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Аналоговый.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Селекция сигнала в частотной области; синтез фильтров, согласованных с сигналами; частотное разделение каналов: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Спектральный анализ.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Линейная фильтрация.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Нелинейная обработка.</a:t>
            </a:r>
          </a:p>
          <a:p>
            <a:pPr lvl="0">
              <a:buClr>
                <a:srgbClr val="000000"/>
              </a:buClr>
              <a:buSzPts val="1000"/>
              <a:tabLst>
                <a:tab pos="36322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Сравнивающие устройства - это устройства, устанавливающие степень сходства сравниваемых сигналов:</a:t>
            </a:r>
          </a:p>
          <a:p>
            <a:pPr indent="-419100" algn="just">
              <a:tabLst>
                <a:tab pos="36322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	Да.</a:t>
            </a:r>
          </a:p>
          <a:p>
            <a:pPr indent="-419100" algn="just">
              <a:tabLst>
                <a:tab pos="36322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	Нет.</a:t>
            </a:r>
          </a:p>
          <a:p>
            <a:pPr lvl="0">
              <a:buClr>
                <a:srgbClr val="000000"/>
              </a:buClr>
              <a:buSzPts val="1000"/>
              <a:tabLst>
                <a:tab pos="36322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Оснащенное рабочим органом механическое устройство, предназначен­ное для перемещения в пространстве тела, - это:</a:t>
            </a:r>
          </a:p>
          <a:p>
            <a:pPr indent="-419100" algn="just">
              <a:tabLst>
                <a:tab pos="36322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	Промышленный робот.</a:t>
            </a:r>
          </a:p>
          <a:p>
            <a:pPr indent="-419100" algn="just">
              <a:tabLst>
                <a:tab pos="36322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	Манипулятор.</a:t>
            </a:r>
          </a:p>
          <a:p>
            <a:pPr indent="-419100" algn="just">
              <a:tabLst>
                <a:tab pos="36322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	Информационная система.</a:t>
            </a:r>
          </a:p>
          <a:p>
            <a:pPr lvl="0" algn="just">
              <a:buClr>
                <a:srgbClr val="000000"/>
              </a:buClr>
              <a:buSzPts val="1000"/>
              <a:tabLst>
                <a:tab pos="36322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известно различных элементарных сочленений?</a:t>
            </a:r>
          </a:p>
          <a:p>
            <a:pPr indent="-419100" algn="just">
              <a:tabLst>
                <a:tab pos="36322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	Два.</a:t>
            </a:r>
          </a:p>
          <a:p>
            <a:pPr indent="-419100" algn="just">
              <a:tabLst>
                <a:tab pos="36322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	Десять.</a:t>
            </a:r>
          </a:p>
          <a:p>
            <a:pPr indent="-419100" algn="just">
              <a:tabLst>
                <a:tab pos="36322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	Шесть.</a:t>
            </a:r>
          </a:p>
          <a:p>
            <a:pPr lvl="0" algn="just">
              <a:buClr>
                <a:srgbClr val="000000"/>
              </a:buClr>
              <a:buSzPts val="1000"/>
              <a:tabLst>
                <a:tab pos="36322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Звенья и сочленения манипулятора нумеруются:</a:t>
            </a:r>
          </a:p>
          <a:p>
            <a:pPr indent="-419100" algn="just">
              <a:tabLst>
                <a:tab pos="36322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	По возрастанию от стойки к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схвату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-419100" algn="just">
              <a:tabLst>
                <a:tab pos="36322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	По возрастанию от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схвата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 стойке.</a:t>
            </a:r>
          </a:p>
          <a:p>
            <a:pPr indent="-419100" algn="just">
              <a:tabLst>
                <a:tab pos="36322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	Произвольный порядок.</a:t>
            </a:r>
          </a:p>
        </p:txBody>
      </p:sp>
    </p:spTree>
    <p:extLst>
      <p:ext uri="{BB962C8B-B14F-4D97-AF65-F5344CB8AC3E}">
        <p14:creationId xmlns:p14="http://schemas.microsoft.com/office/powerpoint/2010/main" val="55214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270992"/>
            <a:ext cx="7543800" cy="3886200"/>
          </a:xfrm>
        </p:spPr>
        <p:txBody>
          <a:bodyPr>
            <a:noAutofit/>
          </a:bodyPr>
          <a:lstStyle/>
          <a:p>
            <a:r>
              <a:rPr lang="ru-RU" sz="3200" dirty="0"/>
              <a:t>Информационные системы роботов можно разделить по функциональному признаку на две группы: </a:t>
            </a:r>
            <a:r>
              <a:rPr lang="ru-RU" sz="3200" i="1" dirty="0">
                <a:solidFill>
                  <a:srgbClr val="FF0000"/>
                </a:solidFill>
              </a:rPr>
              <a:t>датчики состояния манипулятора </a:t>
            </a:r>
            <a:r>
              <a:rPr lang="ru-RU" sz="3200" dirty="0"/>
              <a:t>и </a:t>
            </a:r>
            <a:r>
              <a:rPr lang="ru-RU" sz="3200" i="1" dirty="0">
                <a:solidFill>
                  <a:srgbClr val="FF0000"/>
                </a:solidFill>
              </a:rPr>
              <a:t>системы очувствления</a:t>
            </a:r>
            <a:r>
              <a:rPr lang="ru-RU" sz="3200" dirty="0"/>
              <a:t>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b="1" dirty="0" smtClean="0"/>
              <a:t>К </a:t>
            </a:r>
            <a:r>
              <a:rPr lang="ru-RU" sz="3200" b="1" dirty="0"/>
              <a:t>первым </a:t>
            </a:r>
            <a:r>
              <a:rPr lang="ru-RU" sz="3200" dirty="0"/>
              <a:t>относятся датчики положения, скорости, крутящего момента.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b="1" dirty="0" smtClean="0"/>
              <a:t>Вторую</a:t>
            </a:r>
            <a:r>
              <a:rPr lang="ru-RU" sz="3200" dirty="0" smtClean="0"/>
              <a:t> </a:t>
            </a:r>
            <a:r>
              <a:rPr lang="ru-RU" sz="3200" dirty="0"/>
              <a:t>группу составляют </a:t>
            </a:r>
            <a:r>
              <a:rPr lang="ru-RU" sz="3200" i="1" dirty="0">
                <a:solidFill>
                  <a:srgbClr val="FF0000"/>
                </a:solidFill>
              </a:rPr>
              <a:t>сенсорные устройства.</a:t>
            </a:r>
            <a:r>
              <a:rPr lang="ru-RU" sz="3200" dirty="0"/>
              <a:t> Классификация сенсорных устройств приведена на </a:t>
            </a:r>
            <a:r>
              <a:rPr lang="ru-RU" sz="3200" dirty="0" smtClean="0"/>
              <a:t>рисунке.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6" name="Picture 2" descr="Ð Ð¾Ð±Ð¾ÑÑ-Ð¿Ð¾Ð¼Ð¾ÑÐ½Ð¸ÐºÐ¸ Romeo Ð¸ RHEX. Ð¡Ð¾Ð¾ÑÐ½Ð¾ÑÐµÐ½Ð¸Ðµ ÑÐ°Ð·Ð¼ÐµÑÐ¾Ð² ÑÐ¾Ð±Ð¾ÑÐ¾Ð² Ð½Ð° Ð¸Ð·Ð¾Ð±ÑÐ°Ð¶ÐµÐ½Ð¸Ð¸ Ð¼Ð¾Ð¶ÐµÑ Ð½Ðµ ÑÐ¾Ð¾ÑÐ²ÐµÑÑÑÐ²Ð¾Ð²Ð°ÑÑ Ð½Ð°ÑÑÐ¾ÑÑÐ¸Ð¼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18636"/>
            <a:ext cx="1440160" cy="176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Ð­ÐÐÐÐÐÐ¢Ð« ÐÐÐ¤ÐÐ ÐÐÐ¦ÐÐÐÐÐ«Ð¥ Ð¡ÐÐ¡Ð¢ÐÐ ÑÐ¾Ð±Ð¾Ñ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3284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9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766663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4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299" y="620688"/>
            <a:ext cx="77403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cs typeface="Arial" panose="020B0604020202020204" pitchFamily="34" charset="0"/>
              </a:rPr>
              <a:t>По </a:t>
            </a:r>
            <a:r>
              <a:rPr lang="ru-RU" sz="2400" dirty="0">
                <a:cs typeface="Arial" panose="020B0604020202020204" pitchFamily="34" charset="0"/>
              </a:rPr>
              <a:t>выявляемым </a:t>
            </a:r>
            <a:r>
              <a:rPr lang="ru-RU" sz="2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свойствам и параметрам </a:t>
            </a:r>
            <a:r>
              <a:rPr lang="ru-RU" sz="2400" dirty="0" smtClean="0">
                <a:cs typeface="Arial" panose="020B0604020202020204" pitchFamily="34" charset="0"/>
              </a:rPr>
              <a:t>сенсорные системы роботов </a:t>
            </a:r>
            <a:r>
              <a:rPr lang="ru-RU" sz="2400" dirty="0">
                <a:cs typeface="Arial" panose="020B0604020202020204" pitchFamily="34" charset="0"/>
              </a:rPr>
              <a:t>можно разделить на следующие </a:t>
            </a:r>
            <a:r>
              <a:rPr lang="ru-RU" sz="2400" dirty="0" smtClean="0">
                <a:cs typeface="Arial" panose="020B0604020202020204" pitchFamily="34" charset="0"/>
              </a:rPr>
              <a:t>группы</a:t>
            </a:r>
            <a:r>
              <a:rPr lang="ru-RU" sz="2400" dirty="0">
                <a:cs typeface="Arial" panose="020B0604020202020204" pitchFamily="34" charset="0"/>
              </a:rPr>
              <a:t>:</a:t>
            </a:r>
          </a:p>
          <a:p>
            <a:pPr indent="457200" algn="just"/>
            <a:r>
              <a:rPr lang="ru-RU" sz="2400" i="1" dirty="0">
                <a:cs typeface="Arial" panose="020B0604020202020204" pitchFamily="34" charset="0"/>
              </a:rPr>
              <a:t>1) системы, дающие общую картину окружающей среды с </a:t>
            </a:r>
            <a:r>
              <a:rPr lang="ru-RU" sz="2400" i="1" dirty="0" smtClean="0">
                <a:cs typeface="Arial" panose="020B0604020202020204" pitchFamily="34" charset="0"/>
              </a:rPr>
              <a:t>последующим </a:t>
            </a:r>
            <a:r>
              <a:rPr lang="ru-RU" sz="2400" i="1" dirty="0">
                <a:cs typeface="Arial" panose="020B0604020202020204" pitchFamily="34" charset="0"/>
              </a:rPr>
              <a:t>выделением ее отдельных объектов;</a:t>
            </a:r>
          </a:p>
          <a:p>
            <a:pPr indent="457200" algn="just"/>
            <a:r>
              <a:rPr lang="ru-RU" sz="2400" i="1" dirty="0">
                <a:cs typeface="Arial" panose="020B0604020202020204" pitchFamily="34" charset="0"/>
              </a:rPr>
              <a:t>2) системы, определяющие различные </a:t>
            </a:r>
            <a:r>
              <a:rPr lang="ru-RU" sz="2400" i="1" dirty="0" smtClean="0">
                <a:cs typeface="Arial" panose="020B0604020202020204" pitchFamily="34" charset="0"/>
              </a:rPr>
              <a:t>физико-химические свойства </a:t>
            </a:r>
            <a:r>
              <a:rPr lang="ru-RU" sz="2400" i="1" dirty="0">
                <a:cs typeface="Arial" panose="020B0604020202020204" pitchFamily="34" charset="0"/>
              </a:rPr>
              <a:t>внешней среды и ее конкретных объектов;</a:t>
            </a:r>
          </a:p>
          <a:p>
            <a:pPr indent="457200" algn="just"/>
            <a:r>
              <a:rPr lang="ru-RU" sz="2400" i="1" dirty="0">
                <a:cs typeface="Arial" panose="020B0604020202020204" pitchFamily="34" charset="0"/>
              </a:rPr>
              <a:t>3) системы, определяющие координаты местоположения </a:t>
            </a:r>
            <a:r>
              <a:rPr lang="ru-RU" sz="2400" i="1" dirty="0" smtClean="0">
                <a:cs typeface="Arial" panose="020B0604020202020204" pitchFamily="34" charset="0"/>
              </a:rPr>
              <a:t>робота </a:t>
            </a:r>
            <a:r>
              <a:rPr lang="ru-RU" sz="2400" i="1" dirty="0">
                <a:cs typeface="Arial" panose="020B0604020202020204" pitchFamily="34" charset="0"/>
              </a:rPr>
              <a:t>и параметры его движения, включая координаты </a:t>
            </a:r>
            <a:r>
              <a:rPr lang="ru-RU" sz="2400" i="1" dirty="0" smtClean="0">
                <a:cs typeface="Arial" panose="020B0604020202020204" pitchFamily="34" charset="0"/>
              </a:rPr>
              <a:t>относительно </a:t>
            </a:r>
            <a:r>
              <a:rPr lang="ru-RU" sz="2400" i="1" dirty="0">
                <a:cs typeface="Arial" panose="020B0604020202020204" pitchFamily="34" charset="0"/>
              </a:rPr>
              <a:t>объектов внешней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319842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7055" y="404664"/>
            <a:ext cx="756084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cs typeface="Arial" panose="020B0604020202020204" pitchFamily="34" charset="0"/>
              </a:rPr>
              <a:t>К сенсорным системам </a:t>
            </a:r>
            <a:r>
              <a:rPr lang="ru-RU" sz="2200" b="1" dirty="0">
                <a:cs typeface="Arial" panose="020B0604020202020204" pitchFamily="34" charset="0"/>
              </a:rPr>
              <a:t>первой группы </a:t>
            </a:r>
            <a:r>
              <a:rPr lang="ru-RU" sz="2200" dirty="0">
                <a:cs typeface="Arial" panose="020B0604020202020204" pitchFamily="34" charset="0"/>
              </a:rPr>
              <a:t>относятся системы технического зрения и различного типа локаторы. </a:t>
            </a:r>
            <a:r>
              <a:rPr lang="ru-RU" sz="2200" b="1" dirty="0">
                <a:cs typeface="Arial" panose="020B0604020202020204" pitchFamily="34" charset="0"/>
              </a:rPr>
              <a:t>Вторая группа </a:t>
            </a:r>
            <a:r>
              <a:rPr lang="ru-RU" sz="2200" dirty="0">
                <a:cs typeface="Arial" panose="020B0604020202020204" pitchFamily="34" charset="0"/>
              </a:rPr>
              <a:t>сенсорных систем наиболее многообразна: измерители геометрических параметров, плотности, температуры, оптических свойств, химического состава и т. д. </a:t>
            </a:r>
            <a:r>
              <a:rPr lang="ru-RU" sz="2200" b="1" dirty="0">
                <a:cs typeface="Arial" panose="020B0604020202020204" pitchFamily="34" charset="0"/>
              </a:rPr>
              <a:t>Третья группа </a:t>
            </a:r>
            <a:r>
              <a:rPr lang="ru-RU" sz="2200" dirty="0">
                <a:cs typeface="Arial" panose="020B0604020202020204" pitchFamily="34" charset="0"/>
              </a:rPr>
              <a:t>определяет параметры, относящиеся к самому роботу: его географические координаты в пространстве от спутниковых систем до использующих магнитное поле Земли, измерители угловых координат, перемещения и скорости, в том числе и относительно отдельных объектов внешней среды вплоть до фиксации соприкосновения с ними.</a:t>
            </a:r>
          </a:p>
          <a:p>
            <a:pPr indent="457200" algn="just"/>
            <a:r>
              <a:rPr lang="ru-RU" sz="2200" dirty="0">
                <a:cs typeface="Arial" panose="020B0604020202020204" pitchFamily="34" charset="0"/>
              </a:rPr>
              <a:t>В составе роботов все эти сенсорные системы служат прежде всего для обслуживания двух исполнительных систем — </a:t>
            </a:r>
            <a:r>
              <a:rPr lang="ru-RU" sz="2200" i="1" dirty="0">
                <a:solidFill>
                  <a:srgbClr val="FF0000"/>
                </a:solidFill>
                <a:cs typeface="Arial" panose="020B0604020202020204" pitchFamily="34" charset="0"/>
              </a:rPr>
              <a:t>манипуляционной и передвижения</a:t>
            </a:r>
            <a:r>
              <a:rPr lang="ru-RU" sz="2200" dirty="0">
                <a:cs typeface="Arial" panose="020B0604020202020204" pitchFamily="34" charset="0"/>
              </a:rPr>
              <a:t>. Это и определяет основные требования к сенсорным системам — </a:t>
            </a:r>
            <a:r>
              <a:rPr lang="ru-RU" sz="2200" i="1" dirty="0">
                <a:solidFill>
                  <a:srgbClr val="FF0000"/>
                </a:solidFill>
                <a:cs typeface="Arial" panose="020B0604020202020204" pitchFamily="34" charset="0"/>
              </a:rPr>
              <a:t>дальность действия, точность, быстродействие и т. д.</a:t>
            </a:r>
          </a:p>
        </p:txBody>
      </p:sp>
    </p:spTree>
    <p:extLst>
      <p:ext uri="{BB962C8B-B14F-4D97-AF65-F5344CB8AC3E}">
        <p14:creationId xmlns:p14="http://schemas.microsoft.com/office/powerpoint/2010/main" val="320116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4664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100" dirty="0">
                <a:cs typeface="Arial" panose="020B0604020202020204" pitchFamily="34" charset="0"/>
              </a:rPr>
              <a:t>Сенсорные системы, обслуживающие манипуляторы, образуют </a:t>
            </a:r>
            <a:r>
              <a:rPr lang="ru-RU" sz="2100" i="1" dirty="0">
                <a:solidFill>
                  <a:srgbClr val="FF0000"/>
                </a:solidFill>
                <a:cs typeface="Arial" panose="020B0604020202020204" pitchFamily="34" charset="0"/>
              </a:rPr>
              <a:t>две группы</a:t>
            </a:r>
            <a:r>
              <a:rPr lang="ru-RU" sz="2100" dirty="0">
                <a:cs typeface="Arial" panose="020B0604020202020204" pitchFamily="34" charset="0"/>
              </a:rPr>
              <a:t>: </a:t>
            </a:r>
            <a:endParaRPr lang="ru-RU" sz="2100" dirty="0" smtClean="0"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100" i="1" dirty="0" smtClean="0">
                <a:cs typeface="Arial" panose="020B0604020202020204" pitchFamily="34" charset="0"/>
              </a:rPr>
              <a:t>системы</a:t>
            </a:r>
            <a:r>
              <a:rPr lang="ru-RU" sz="2100" i="1" dirty="0">
                <a:cs typeface="Arial" panose="020B0604020202020204" pitchFamily="34" charset="0"/>
              </a:rPr>
              <a:t>, входящие в контур управления движением манипулятора, </a:t>
            </a:r>
            <a:endParaRPr lang="ru-RU" sz="2100" i="1" dirty="0" smtClean="0"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100" i="1" dirty="0" smtClean="0">
                <a:cs typeface="Arial" panose="020B0604020202020204" pitchFamily="34" charset="0"/>
              </a:rPr>
              <a:t>системы </a:t>
            </a:r>
            <a:r>
              <a:rPr lang="ru-RU" sz="2100" i="1" dirty="0">
                <a:cs typeface="Arial" panose="020B0604020202020204" pitchFamily="34" charset="0"/>
              </a:rPr>
              <a:t>очувствления его рабочего органа. </a:t>
            </a:r>
            <a:endParaRPr lang="ru-RU" sz="2100" i="1" dirty="0" smtClean="0">
              <a:cs typeface="Arial" panose="020B0604020202020204" pitchFamily="34" charset="0"/>
            </a:endParaRPr>
          </a:p>
          <a:p>
            <a:pPr indent="457200" algn="just"/>
            <a:r>
              <a:rPr lang="ru-RU" sz="2100" dirty="0" smtClean="0">
                <a:cs typeface="Arial" panose="020B0604020202020204" pitchFamily="34" charset="0"/>
              </a:rPr>
              <a:t>В </a:t>
            </a:r>
            <a:r>
              <a:rPr lang="ru-RU" sz="2100" dirty="0">
                <a:cs typeface="Arial" panose="020B0604020202020204" pitchFamily="34" charset="0"/>
              </a:rPr>
              <a:t>число последних систем, в частности, часто входят размещенные у рабочего органа манипулятора системы технического зрения и датчики усилий.</a:t>
            </a:r>
          </a:p>
          <a:p>
            <a:pPr indent="457200" algn="just"/>
            <a:r>
              <a:rPr lang="ru-RU" sz="2100" dirty="0">
                <a:cs typeface="Arial" panose="020B0604020202020204" pitchFamily="34" charset="0"/>
              </a:rPr>
              <a:t>Сенсорные системы, используемые в системах передвижения робота, подразделяются на системы, обеспечивающие навигацию в пространстве, и системы, обеспечивающие безопасность движения (предотвращения столкновений с препятствиями, опрокидывания на уклонах, попадания в недопустимые для робота внешние условия и т. п.). Важным параметром сенсорных систем является дальность действия. По этому показателю сенсорные системы роботов можно разделить на </a:t>
            </a:r>
            <a:r>
              <a:rPr lang="ru-RU" sz="2100" i="1" dirty="0">
                <a:solidFill>
                  <a:srgbClr val="0070C0"/>
                </a:solidFill>
                <a:cs typeface="Arial" panose="020B0604020202020204" pitchFamily="34" charset="0"/>
              </a:rPr>
              <a:t>контактные, ближнего, дальнего и сверхдальнего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143733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9702" y="6370230"/>
            <a:ext cx="805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53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NewRoman,Bold"/>
              </a:rPr>
              <a:t>ЭЛЕМЕНТЫ ИНФОРМАЦИОННЫХ СИСТЕМ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04664"/>
            <a:ext cx="777686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cs typeface="Arial" panose="020B0604020202020204" pitchFamily="34" charset="0"/>
              </a:rPr>
              <a:t>Контактные сенсорные системы применяются для очувствления рабочих органов манипуляторов и корпусов (бамперов) мобильных роботов. Они позволяют фиксировать контакт с объектами внешней среды (</a:t>
            </a:r>
            <a:r>
              <a:rPr lang="ru-RU" sz="2200" dirty="0">
                <a:solidFill>
                  <a:srgbClr val="0070C0"/>
                </a:solidFill>
                <a:cs typeface="Arial" panose="020B0604020202020204" pitchFamily="34" charset="0"/>
              </a:rPr>
              <a:t>тактильные сенсоры</a:t>
            </a:r>
            <a:r>
              <a:rPr lang="ru-RU" sz="2200" dirty="0">
                <a:cs typeface="Arial" panose="020B0604020202020204" pitchFamily="34" charset="0"/>
              </a:rPr>
              <a:t>), измерять усилия, возникающие в месте этого контакта (</a:t>
            </a:r>
            <a:r>
              <a:rPr lang="ru-RU" sz="2200" dirty="0">
                <a:solidFill>
                  <a:srgbClr val="0070C0"/>
                </a:solidFill>
                <a:cs typeface="Arial" panose="020B0604020202020204" pitchFamily="34" charset="0"/>
              </a:rPr>
              <a:t>силовые сенсоры</a:t>
            </a:r>
            <a:r>
              <a:rPr lang="ru-RU" sz="2200" dirty="0">
                <a:cs typeface="Arial" panose="020B0604020202020204" pitchFamily="34" charset="0"/>
              </a:rPr>
              <a:t>), определять проскальзывание объектов при их удержании захватным устройством манипулятора. Контактным сенсорным системам свойственна простота, но они накладывают существенные ограничения на динамику и прежде всего на быстродействие управления роботом.</a:t>
            </a:r>
          </a:p>
          <a:p>
            <a:pPr indent="457200" algn="just"/>
            <a:r>
              <a:rPr lang="ru-RU" sz="2200" dirty="0">
                <a:cs typeface="Arial" panose="020B0604020202020204" pitchFamily="34" charset="0"/>
              </a:rPr>
              <a:t>Тактильные сенсоры помимо получения информации о контакте могут применяться и для определения размеров и формы объектов путем их ощупывания. Важным требованием, предъявляемым к этим устройствам, является высокая чувствительность (срабатывание при усилии в единицы грамм), малые габариты, механическая прочность и надежность.</a:t>
            </a:r>
          </a:p>
        </p:txBody>
      </p:sp>
    </p:spTree>
    <p:extLst>
      <p:ext uri="{BB962C8B-B14F-4D97-AF65-F5344CB8AC3E}">
        <p14:creationId xmlns:p14="http://schemas.microsoft.com/office/powerpoint/2010/main" val="1014137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EF6100A922A141BDC4428F72AEC990" ma:contentTypeVersion="2" ma:contentTypeDescription="Создание документа." ma:contentTypeScope="" ma:versionID="6a8061c80811e6aabf04a54a7eaf3525">
  <xsd:schema xmlns:xsd="http://www.w3.org/2001/XMLSchema" xmlns:xs="http://www.w3.org/2001/XMLSchema" xmlns:p="http://schemas.microsoft.com/office/2006/metadata/properties" xmlns:ns2="18852f9a-cc3c-4aeb-8b15-96e5ffda0fe4" targetNamespace="http://schemas.microsoft.com/office/2006/metadata/properties" ma:root="true" ma:fieldsID="4fb284098a3be6fba72aceb51ee732f0" ns2:_="">
    <xsd:import namespace="18852f9a-cc3c-4aeb-8b15-96e5ffda0f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52f9a-cc3c-4aeb-8b15-96e5ffda0f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E76F50-C6F8-4DBD-B442-B7F2A4D5B136}"/>
</file>

<file path=customXml/itemProps2.xml><?xml version="1.0" encoding="utf-8"?>
<ds:datastoreItem xmlns:ds="http://schemas.openxmlformats.org/officeDocument/2006/customXml" ds:itemID="{034C3EEF-3A6D-437E-AC51-02A204D47D7B}"/>
</file>

<file path=customXml/itemProps3.xml><?xml version="1.0" encoding="utf-8"?>
<ds:datastoreItem xmlns:ds="http://schemas.openxmlformats.org/officeDocument/2006/customXml" ds:itemID="{AE9E5861-E63B-4645-B500-D827A7A11DD1}"/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380</TotalTime>
  <Words>1387</Words>
  <Application>Microsoft Office PowerPoint</Application>
  <PresentationFormat>Экран (4:3)</PresentationFormat>
  <Paragraphs>111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Impact</vt:lpstr>
      <vt:lpstr>Times New Roman</vt:lpstr>
      <vt:lpstr>TimesNewRoman,Bold</vt:lpstr>
      <vt:lpstr>Verdana</vt:lpstr>
      <vt:lpstr>NewsPrint</vt:lpstr>
      <vt:lpstr>ЭЛЕМЕНТЫ ИНФОРМАЦИОННЫХ СИСТЕМ РОБОТОВ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системы роботов</dc:title>
  <dc:creator>ДОМ</dc:creator>
  <cp:lastModifiedBy>Пользователь</cp:lastModifiedBy>
  <cp:revision>40</cp:revision>
  <dcterms:created xsi:type="dcterms:W3CDTF">2017-11-15T07:02:51Z</dcterms:created>
  <dcterms:modified xsi:type="dcterms:W3CDTF">2018-10-02T11:32:37Z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0x01010040EF6100A922A141BDC4428F72AEC990</vt:lpwstr>
  </property>
</Properties>
</file>